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58"/>
  </p:notesMasterIdLst>
  <p:sldIdLst>
    <p:sldId id="256" r:id="rId3"/>
    <p:sldId id="257" r:id="rId4"/>
    <p:sldId id="404" r:id="rId5"/>
    <p:sldId id="405" r:id="rId6"/>
    <p:sldId id="260" r:id="rId7"/>
    <p:sldId id="261" r:id="rId8"/>
    <p:sldId id="262" r:id="rId9"/>
    <p:sldId id="263" r:id="rId10"/>
    <p:sldId id="389" r:id="rId11"/>
    <p:sldId id="388" r:id="rId12"/>
    <p:sldId id="390" r:id="rId13"/>
    <p:sldId id="459" r:id="rId14"/>
    <p:sldId id="266" r:id="rId15"/>
    <p:sldId id="39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270" r:id="rId27"/>
    <p:sldId id="271" r:id="rId28"/>
    <p:sldId id="272" r:id="rId29"/>
    <p:sldId id="273" r:id="rId30"/>
    <p:sldId id="274" r:id="rId31"/>
    <p:sldId id="398" r:id="rId32"/>
    <p:sldId id="264" r:id="rId33"/>
    <p:sldId id="265" r:id="rId34"/>
    <p:sldId id="419" r:id="rId35"/>
    <p:sldId id="415" r:id="rId36"/>
    <p:sldId id="416" r:id="rId37"/>
    <p:sldId id="422" r:id="rId38"/>
    <p:sldId id="420" r:id="rId39"/>
    <p:sldId id="414" r:id="rId40"/>
    <p:sldId id="472" r:id="rId41"/>
    <p:sldId id="473" r:id="rId42"/>
    <p:sldId id="474" r:id="rId43"/>
    <p:sldId id="475" r:id="rId44"/>
    <p:sldId id="478" r:id="rId45"/>
    <p:sldId id="481" r:id="rId46"/>
    <p:sldId id="476" r:id="rId47"/>
    <p:sldId id="477" r:id="rId48"/>
    <p:sldId id="479" r:id="rId49"/>
    <p:sldId id="480" r:id="rId50"/>
    <p:sldId id="482" r:id="rId51"/>
    <p:sldId id="316" r:id="rId52"/>
    <p:sldId id="483" r:id="rId53"/>
    <p:sldId id="332" r:id="rId54"/>
    <p:sldId id="333" r:id="rId55"/>
    <p:sldId id="338" r:id="rId56"/>
    <p:sldId id="339" r:id="rId5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9"/>
    <p:restoredTop sz="97030"/>
  </p:normalViewPr>
  <p:slideViewPr>
    <p:cSldViewPr snapToGrid="0">
      <p:cViewPr varScale="1">
        <p:scale>
          <a:sx n="165" d="100"/>
          <a:sy n="165" d="100"/>
        </p:scale>
        <p:origin x="528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8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613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eaee39f1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eaee39f1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c08f4a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c08f4a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бесплатный текстовый курс о том, как учиться. где найти: доступен в ЛК + приложена ссылка в материалы вводного занятия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eaee39f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eaee39f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78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80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892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064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13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583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453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550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93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774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aee39f1e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aee39f1e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об особенностях ДЗ, важности их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выполнения и связи с итоговым проектом, скорости проверки и критериях оценки. Если на курсе есть ментор,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 рассказать о формате взаимодействия. 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eaee39f1e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eaee39f1e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aee39f1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aee39f1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35c63f2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035c63f2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233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5986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63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535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book.notion.site/Otus-Heroes-8736ea4e22294c6e8794fbbc167df61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50.png"/><Relationship Id="rId4" Type="http://schemas.openxmlformats.org/officeDocument/2006/relationships/image" Target="../media/image10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 err="1"/>
              <a:t>otus.ru</a:t>
            </a:r>
            <a:endParaRPr dirty="0"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89455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</a:t>
            </a:r>
            <a:r>
              <a:rPr lang="en-US" dirty="0"/>
              <a:t>Advanced</a:t>
            </a:r>
            <a:br>
              <a:rPr lang="en-US" dirty="0"/>
            </a:b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Извлечение признаков. </a:t>
            </a:r>
            <a:br>
              <a:rPr lang="en-US" sz="3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Fourier </a:t>
            </a: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Wavelet transformation, </a:t>
            </a:r>
            <a:br>
              <a:rPr lang="en-US" sz="3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Automatic Feature generation - </a:t>
            </a:r>
            <a:r>
              <a:rPr lang="en-US" sz="3200" b="1" dirty="0" err="1">
                <a:latin typeface="Roboto"/>
                <a:ea typeface="Roboto"/>
                <a:cs typeface="Roboto"/>
                <a:sym typeface="Roboto"/>
              </a:rPr>
              <a:t>tsfresh</a:t>
            </a:r>
            <a:endParaRPr sz="5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377655"/>
            <a:ext cx="1991700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Вадим </a:t>
            </a:r>
            <a:r>
              <a:rPr lang="ru-RU" sz="1517" b="1" dirty="0" err="1">
                <a:solidFill>
                  <a:srgbClr val="FF9900"/>
                </a:solidFill>
              </a:rPr>
              <a:t>Заигрин</a:t>
            </a:r>
            <a:endParaRPr lang="ru" sz="1517" b="1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Ведущий консультант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69" b="669"/>
          <a:stretch/>
        </p:blipFill>
        <p:spPr>
          <a:xfrm>
            <a:off x="789920" y="127964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3752" b="3752"/>
          <a:stretch/>
        </p:blipFill>
        <p:spPr>
          <a:xfrm>
            <a:off x="789920" y="2150641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1306" b="11306"/>
          <a:stretch/>
        </p:blipFill>
        <p:spPr>
          <a:xfrm>
            <a:off x="789920" y="302163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6"/>
          <a:srcRect t="12897" b="12897"/>
          <a:stretch/>
        </p:blipFill>
        <p:spPr>
          <a:xfrm>
            <a:off x="789920" y="3894442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5" y="224865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Антон </a:t>
            </a:r>
            <a:r>
              <a:rPr lang="ru-RU" sz="1517" b="1" dirty="0" err="1">
                <a:solidFill>
                  <a:srgbClr val="FF9900"/>
                </a:solidFill>
              </a:rPr>
              <a:t>Витвицкий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к.ф.-м.н. </a:t>
            </a:r>
            <a:r>
              <a:rPr lang="en-US" sz="1000" dirty="0">
                <a:solidFill>
                  <a:schemeClr val="tx1"/>
                </a:solidFill>
              </a:rPr>
              <a:t>Director of Computer Vision</a:t>
            </a: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08974" y="3123707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Виталий Сидоренко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708975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Андрей </a:t>
            </a:r>
            <a:r>
              <a:rPr lang="ru-RU" sz="1517" b="1" dirty="0" err="1">
                <a:solidFill>
                  <a:srgbClr val="FF9900"/>
                </a:solidFill>
              </a:rPr>
              <a:t>Канашов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93637" y="1426624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 err="1">
                <a:solidFill>
                  <a:srgbClr val="FF9900"/>
                </a:solidFill>
              </a:rPr>
              <a:t>Раиль</a:t>
            </a:r>
            <a:r>
              <a:rPr lang="ru-RU" sz="1517" b="1" dirty="0">
                <a:solidFill>
                  <a:srgbClr val="FF9900"/>
                </a:solidFill>
              </a:rPr>
              <a:t> Сулейманов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7"/>
          <a:srcRect t="15240" b="15240"/>
          <a:stretch/>
        </p:blipFill>
        <p:spPr>
          <a:xfrm>
            <a:off x="7466227" y="1245298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8"/>
          <a:srcRect t="9778" b="9778"/>
          <a:stretch/>
        </p:blipFill>
        <p:spPr>
          <a:xfrm>
            <a:off x="7466227" y="298729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9"/>
          <a:srcRect l="963" r="963"/>
          <a:stretch/>
        </p:blipFill>
        <p:spPr>
          <a:xfrm>
            <a:off x="7466227" y="386009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5293636" y="3172676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Евгений Романов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5293636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Александр </a:t>
            </a:r>
            <a:br>
              <a:rPr lang="ru-RU" sz="1517" b="1" dirty="0">
                <a:solidFill>
                  <a:srgbClr val="FF9900"/>
                </a:solidFill>
              </a:rPr>
            </a:br>
            <a:r>
              <a:rPr lang="ru-RU" sz="1517" b="1" dirty="0">
                <a:solidFill>
                  <a:srgbClr val="FF9900"/>
                </a:solidFill>
              </a:rPr>
              <a:t>Брут-</a:t>
            </a:r>
            <a:r>
              <a:rPr lang="ru-RU" sz="1517" b="1" dirty="0" err="1">
                <a:solidFill>
                  <a:srgbClr val="FF9900"/>
                </a:solidFill>
              </a:rPr>
              <a:t>Бруляко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 инженер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0AFAC779-1EA5-B545-A412-FB1501A1858C}"/>
              </a:ext>
            </a:extLst>
          </p:cNvPr>
          <p:cNvPicPr preferRelativeResize="0"/>
          <p:nvPr/>
        </p:nvPicPr>
        <p:blipFill>
          <a:blip r:embed="rId10"/>
          <a:srcRect t="10689" b="10689"/>
          <a:stretch/>
        </p:blipFill>
        <p:spPr>
          <a:xfrm>
            <a:off x="7466227" y="2116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" name="Google Shape;222;p40">
            <a:extLst>
              <a:ext uri="{FF2B5EF4-FFF2-40B4-BE49-F238E27FC236}">
                <a16:creationId xmlns:a16="http://schemas.microsoft.com/office/drawing/2014/main" id="{BA8E8661-1BB1-014A-A869-7370C93A1643}"/>
              </a:ext>
            </a:extLst>
          </p:cNvPr>
          <p:cNvSpPr txBox="1">
            <a:spLocks/>
          </p:cNvSpPr>
          <p:nvPr/>
        </p:nvSpPr>
        <p:spPr>
          <a:xfrm>
            <a:off x="5293636" y="2211034"/>
            <a:ext cx="2083636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Алексей Кисляков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к.э.н., к.т.н. преподаватель/исследователь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8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3"/>
          <a:srcRect t="15853" b="15853"/>
          <a:stretch/>
        </p:blipFill>
        <p:spPr>
          <a:xfrm>
            <a:off x="738109" y="1297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4"/>
          <a:srcRect t="7452" b="7452"/>
          <a:stretch/>
        </p:blipFill>
        <p:spPr>
          <a:xfrm>
            <a:off x="738109" y="2170099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657163" y="1399364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Вероника Иванова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657164" y="2268109"/>
            <a:ext cx="2141388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Дмитрий </a:t>
            </a:r>
            <a:r>
              <a:rPr lang="ru-RU" sz="1517" b="1" dirty="0" err="1">
                <a:solidFill>
                  <a:srgbClr val="FF9900"/>
                </a:solidFill>
              </a:rPr>
              <a:t>Гайнуллин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5"/>
          <a:srcRect t="669" b="669"/>
          <a:stretch/>
        </p:blipFill>
        <p:spPr>
          <a:xfrm>
            <a:off x="738109" y="305503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6"/>
          <a:srcRect t="669" b="669"/>
          <a:stretch/>
        </p:blipFill>
        <p:spPr>
          <a:xfrm>
            <a:off x="738109" y="3927840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1657163" y="3136854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Мария Кузьмина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Продакт</a:t>
            </a:r>
            <a:r>
              <a:rPr lang="ru-RU" sz="1000" dirty="0">
                <a:solidFill>
                  <a:schemeClr val="tx1"/>
                </a:solidFill>
              </a:rPr>
              <a:t> менеджер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1657164" y="4005599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Инна Мельникова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Комьюнити</a:t>
            </a:r>
            <a:r>
              <a:rPr lang="ru-RU" sz="1000" dirty="0">
                <a:solidFill>
                  <a:schemeClr val="tx1"/>
                </a:solidFill>
              </a:rPr>
              <a:t> менеджер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B8350B-14ED-264D-B5C1-04082A8D52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9514" y="1351099"/>
            <a:ext cx="2775500" cy="8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23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Напишите, пожалуйста, в чат или скажите голосом </a:t>
            </a:r>
            <a:endParaRPr sz="1500" b="1">
              <a:solidFill>
                <a:srgbClr val="FF9900"/>
              </a:solidFill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925" y="1880900"/>
            <a:ext cx="730678" cy="7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73" y="1880910"/>
            <a:ext cx="730678" cy="73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925" y="2982867"/>
            <a:ext cx="730678" cy="73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2006125" y="2038489"/>
            <a:ext cx="24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 вас зовут?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5561550" y="2038489"/>
            <a:ext cx="32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Какой опыт в IT?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2006125" y="3024956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Какие ожидания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от курса?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8355" y="2996505"/>
            <a:ext cx="703404" cy="7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/>
        </p:nvSpPr>
        <p:spPr>
          <a:xfrm>
            <a:off x="5561550" y="2909606"/>
            <a:ext cx="2768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Заполните информацию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разделе «О себе»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личном кабинете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500550" y="248043"/>
            <a:ext cx="8520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подготовиться к обучению</a:t>
            </a:r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u="sng">
                <a:solidFill>
                  <a:schemeClr val="hlink"/>
                </a:solidFill>
                <a:hlinkClick r:id="rId3"/>
              </a:rPr>
              <a:t>Полезный курс о том, как эффективно учиться </a:t>
            </a:r>
            <a:endParaRPr sz="1600" b="1">
              <a:solidFill>
                <a:srgbClr val="FF9900"/>
              </a:solidFill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2006125" y="205001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2006125" y="297476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6131100" y="2909606"/>
            <a:ext cx="27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222130"/>
            <a:ext cx="1856475" cy="82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0" y="2102681"/>
            <a:ext cx="3835574" cy="271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2831425" y="1872769"/>
            <a:ext cx="570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 курсе</a:t>
            </a:r>
            <a:r>
              <a:rPr lang="en-US" dirty="0"/>
              <a:t> ML Advanced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09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Карта курса</a:t>
            </a:r>
            <a:endParaRPr/>
          </a:p>
        </p:txBody>
      </p:sp>
      <p:sp>
        <p:nvSpPr>
          <p:cNvPr id="180" name="Google Shape;180;p34"/>
          <p:cNvSpPr/>
          <p:nvPr/>
        </p:nvSpPr>
        <p:spPr>
          <a:xfrm>
            <a:off x="864398" y="1010127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 Временные ряды</a:t>
            </a:r>
            <a:endParaRPr sz="16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33073" y="100472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системы. Задача ранжирования</a:t>
            </a:r>
            <a:endParaRPr sz="11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5233073" y="2200026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Bayesian Learning, PyMC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" name="Google Shape;187;p34"/>
          <p:cNvCxnSpPr>
            <a:cxnSpLocks/>
            <a:stCxn id="182" idx="3"/>
            <a:endCxn id="185" idx="3"/>
          </p:cNvCxnSpPr>
          <p:nvPr/>
        </p:nvCxnSpPr>
        <p:spPr>
          <a:xfrm>
            <a:off x="7706273" y="1294379"/>
            <a:ext cx="12700" cy="119529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9" name="Google Shape;189;p34"/>
          <p:cNvSpPr/>
          <p:nvPr/>
        </p:nvSpPr>
        <p:spPr>
          <a:xfrm>
            <a:off x="559148" y="2200027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89;p34">
            <a:extLst>
              <a:ext uri="{FF2B5EF4-FFF2-40B4-BE49-F238E27FC236}">
                <a16:creationId xmlns:a16="http://schemas.microsoft.com/office/drawing/2014/main" id="{52C99CEE-600A-4040-873A-1F7CC7ABFF8F}"/>
              </a:ext>
            </a:extLst>
          </p:cNvPr>
          <p:cNvSpPr/>
          <p:nvPr/>
        </p:nvSpPr>
        <p:spPr>
          <a:xfrm>
            <a:off x="5245773" y="3387942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Production. </a:t>
            </a:r>
            <a:r>
              <a:rPr lang="en-US" sz="13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2540680" y="4306530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DDED3985-BAB4-0E41-BA6F-D51BB5619D60}"/>
              </a:ext>
            </a:extLst>
          </p:cNvPr>
          <p:cNvCxnSpPr>
            <a:cxnSpLocks/>
            <a:stCxn id="32" idx="2"/>
            <a:endCxn id="34" idx="3"/>
          </p:cNvCxnSpPr>
          <p:nvPr/>
        </p:nvCxnSpPr>
        <p:spPr>
          <a:xfrm rot="5400000">
            <a:off x="5738908" y="3852715"/>
            <a:ext cx="628938" cy="857993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2" name="Google Shape;189;p34">
            <a:extLst>
              <a:ext uri="{FF2B5EF4-FFF2-40B4-BE49-F238E27FC236}">
                <a16:creationId xmlns:a16="http://schemas.microsoft.com/office/drawing/2014/main" id="{9DE87CF5-AF69-9946-AFEC-6723012172F4}"/>
              </a:ext>
            </a:extLst>
          </p:cNvPr>
          <p:cNvSpPr/>
          <p:nvPr/>
        </p:nvSpPr>
        <p:spPr>
          <a:xfrm>
            <a:off x="559148" y="3398103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Production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" name="Google Shape;188;p34">
            <a:extLst>
              <a:ext uri="{FF2B5EF4-FFF2-40B4-BE49-F238E27FC236}">
                <a16:creationId xmlns:a16="http://schemas.microsoft.com/office/drawing/2014/main" id="{A0C0363E-4CA0-7443-AAAF-C97A10D0457B}"/>
              </a:ext>
            </a:extLst>
          </p:cNvPr>
          <p:cNvCxnSpPr>
            <a:cxnSpLocks/>
            <a:stCxn id="189" idx="1"/>
            <a:endCxn id="72" idx="1"/>
          </p:cNvCxnSpPr>
          <p:nvPr/>
        </p:nvCxnSpPr>
        <p:spPr>
          <a:xfrm rot="10800000" flipV="1">
            <a:off x="559148" y="2489677"/>
            <a:ext cx="12700" cy="119807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15B8538-B2A4-0049-B063-25A5CDB7CFD5}"/>
              </a:ext>
            </a:extLst>
          </p:cNvPr>
          <p:cNvCxnSpPr>
            <a:stCxn id="72" idx="3"/>
            <a:endCxn id="32" idx="1"/>
          </p:cNvCxnSpPr>
          <p:nvPr/>
        </p:nvCxnSpPr>
        <p:spPr>
          <a:xfrm flipV="1">
            <a:off x="3032348" y="3677592"/>
            <a:ext cx="2213425" cy="10161"/>
          </a:xfrm>
          <a:prstGeom prst="lin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0E4AD7-9AF3-F142-81B3-8A7E9494B948}"/>
              </a:ext>
            </a:extLst>
          </p:cNvPr>
          <p:cNvCxnSpPr>
            <a:stCxn id="180" idx="3"/>
            <a:endCxn id="182" idx="1"/>
          </p:cNvCxnSpPr>
          <p:nvPr/>
        </p:nvCxnSpPr>
        <p:spPr>
          <a:xfrm flipV="1">
            <a:off x="3337598" y="1294379"/>
            <a:ext cx="1895475" cy="5398"/>
          </a:xfrm>
          <a:prstGeom prst="lin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7FB34B9-C21F-934C-AD35-DB722170A156}"/>
              </a:ext>
            </a:extLst>
          </p:cNvPr>
          <p:cNvCxnSpPr>
            <a:stCxn id="189" idx="3"/>
            <a:endCxn id="185" idx="1"/>
          </p:cNvCxnSpPr>
          <p:nvPr/>
        </p:nvCxnSpPr>
        <p:spPr>
          <a:xfrm flipV="1">
            <a:off x="3032348" y="2489676"/>
            <a:ext cx="2200725" cy="1"/>
          </a:xfrm>
          <a:prstGeom prst="lin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96" name="Google Shape;530;p82">
            <a:extLst>
              <a:ext uri="{FF2B5EF4-FFF2-40B4-BE49-F238E27FC236}">
                <a16:creationId xmlns:a16="http://schemas.microsoft.com/office/drawing/2014/main" id="{ED78EFB3-9678-5C4A-BBDC-D01454CC586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432680" y="1658124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35E48B7-9DA9-8940-B01F-6CB5FD1C9075}"/>
              </a:ext>
            </a:extLst>
          </p:cNvPr>
          <p:cNvSpPr txBox="1"/>
          <p:nvPr/>
        </p:nvSpPr>
        <p:spPr>
          <a:xfrm>
            <a:off x="2613902" y="1652824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98" name="Google Shape;530;p82">
            <a:extLst>
              <a:ext uri="{FF2B5EF4-FFF2-40B4-BE49-F238E27FC236}">
                <a16:creationId xmlns:a16="http://schemas.microsoft.com/office/drawing/2014/main" id="{9F05EBAE-8BBC-AD48-B136-58C00A4CC2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51706" y="1624003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C24DA8B1-4702-A54B-B8C9-AF7D6D0AD127}"/>
              </a:ext>
            </a:extLst>
          </p:cNvPr>
          <p:cNvSpPr txBox="1"/>
          <p:nvPr/>
        </p:nvSpPr>
        <p:spPr>
          <a:xfrm>
            <a:off x="6932928" y="1618703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00" name="Google Shape;530;p82">
            <a:extLst>
              <a:ext uri="{FF2B5EF4-FFF2-40B4-BE49-F238E27FC236}">
                <a16:creationId xmlns:a16="http://schemas.microsoft.com/office/drawing/2014/main" id="{2243C9B3-4E4D-7A42-896E-C84DC67F651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51706" y="2804306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206DBDDF-AEB4-6548-AB19-7D45B589D408}"/>
              </a:ext>
            </a:extLst>
          </p:cNvPr>
          <p:cNvSpPr txBox="1"/>
          <p:nvPr/>
        </p:nvSpPr>
        <p:spPr>
          <a:xfrm>
            <a:off x="6932928" y="279900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02" name="Google Shape;530;p82">
            <a:extLst>
              <a:ext uri="{FF2B5EF4-FFF2-40B4-BE49-F238E27FC236}">
                <a16:creationId xmlns:a16="http://schemas.microsoft.com/office/drawing/2014/main" id="{A0C07019-1329-0C42-86E3-FFD97BF80AD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54408" y="3020588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99BB09C2-9CF4-9744-A537-0C82619E708C}"/>
              </a:ext>
            </a:extLst>
          </p:cNvPr>
          <p:cNvSpPr txBox="1"/>
          <p:nvPr/>
        </p:nvSpPr>
        <p:spPr>
          <a:xfrm>
            <a:off x="6935630" y="3015288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04" name="Google Shape;530;p82">
            <a:extLst>
              <a:ext uri="{FF2B5EF4-FFF2-40B4-BE49-F238E27FC236}">
                <a16:creationId xmlns:a16="http://schemas.microsoft.com/office/drawing/2014/main" id="{A5BA5607-D6ED-3D4E-86AC-0EEDCFF582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790599" y="2800143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D4D9418-FEBF-124B-9603-E011363BEBE4}"/>
              </a:ext>
            </a:extLst>
          </p:cNvPr>
          <p:cNvSpPr txBox="1"/>
          <p:nvPr/>
        </p:nvSpPr>
        <p:spPr>
          <a:xfrm>
            <a:off x="5971821" y="2794843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06" name="Google Shape;530;p82">
            <a:extLst>
              <a:ext uri="{FF2B5EF4-FFF2-40B4-BE49-F238E27FC236}">
                <a16:creationId xmlns:a16="http://schemas.microsoft.com/office/drawing/2014/main" id="{A17A1390-803A-4A47-8B18-B7CA39747A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135991" y="2809584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5B228BF-E842-804E-B04C-B89F12D42D24}"/>
              </a:ext>
            </a:extLst>
          </p:cNvPr>
          <p:cNvSpPr txBox="1"/>
          <p:nvPr/>
        </p:nvSpPr>
        <p:spPr>
          <a:xfrm>
            <a:off x="2317213" y="2804284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08" name="Google Shape;530;p82">
            <a:extLst>
              <a:ext uri="{FF2B5EF4-FFF2-40B4-BE49-F238E27FC236}">
                <a16:creationId xmlns:a16="http://schemas.microsoft.com/office/drawing/2014/main" id="{53C92AC3-2964-9A48-A521-BD96C3C2696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88243" y="4005805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7B6A2C75-7FB5-8347-9288-526B5140221F}"/>
              </a:ext>
            </a:extLst>
          </p:cNvPr>
          <p:cNvSpPr txBox="1"/>
          <p:nvPr/>
        </p:nvSpPr>
        <p:spPr>
          <a:xfrm>
            <a:off x="2269465" y="4000505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10" name="Google Shape;530;p82">
            <a:extLst>
              <a:ext uri="{FF2B5EF4-FFF2-40B4-BE49-F238E27FC236}">
                <a16:creationId xmlns:a16="http://schemas.microsoft.com/office/drawing/2014/main" id="{42F05C65-62C6-A24B-9C41-F7CF4B7E740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55452" y="4000505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845C069-5659-FF4E-BA16-30621765B264}"/>
              </a:ext>
            </a:extLst>
          </p:cNvPr>
          <p:cNvSpPr txBox="1"/>
          <p:nvPr/>
        </p:nvSpPr>
        <p:spPr>
          <a:xfrm>
            <a:off x="6936674" y="3995205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73262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Извлечение признаков.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Fourier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Wavelet transformation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545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Кластеризация временных рядов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0105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Сегментация временных рядов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62568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Прогнозирование временных рядов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424080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Поиск аномалий во временных рядах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69438" y="1621064"/>
            <a:ext cx="29462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61880" y="1928622"/>
            <a:ext cx="90973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54322" y="2236180"/>
            <a:ext cx="15248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46764" y="2543738"/>
            <a:ext cx="213996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639206" y="2851296"/>
            <a:ext cx="275508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21841" y="3046571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49737" y="2990477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8" name="Google Shape;225;p40">
            <a:extLst>
              <a:ext uri="{FF2B5EF4-FFF2-40B4-BE49-F238E27FC236}">
                <a16:creationId xmlns:a16="http://schemas.microsoft.com/office/drawing/2014/main" id="{1ACFCE5A-A2EF-C541-8D9C-BD1E9E291C74}"/>
              </a:ext>
            </a:extLst>
          </p:cNvPr>
          <p:cNvPicPr preferRelativeResize="0"/>
          <p:nvPr/>
        </p:nvPicPr>
        <p:blipFill>
          <a:blip r:embed="rId4"/>
          <a:srcRect t="6408" b="6408"/>
          <a:stretch/>
        </p:blipFill>
        <p:spPr>
          <a:xfrm>
            <a:off x="3581481" y="116522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43633B-D984-AA40-ADF9-1FB54C801706}"/>
              </a:ext>
            </a:extLst>
          </p:cNvPr>
          <p:cNvSpPr txBox="1"/>
          <p:nvPr/>
        </p:nvSpPr>
        <p:spPr>
          <a:xfrm>
            <a:off x="4001411" y="1099845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E1BA70A9-13D5-934E-8E23-DD570FE554A1}"/>
              </a:ext>
            </a:extLst>
          </p:cNvPr>
          <p:cNvPicPr preferRelativeResize="0"/>
          <p:nvPr/>
        </p:nvPicPr>
        <p:blipFill>
          <a:blip r:embed="rId5"/>
          <a:srcRect t="12427" b="12427"/>
          <a:stretch/>
        </p:blipFill>
        <p:spPr>
          <a:xfrm>
            <a:off x="5127625" y="116522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ADBB2F-C8CA-C84D-9D07-D435B565C3B1}"/>
              </a:ext>
            </a:extLst>
          </p:cNvPr>
          <p:cNvSpPr txBox="1"/>
          <p:nvPr/>
        </p:nvSpPr>
        <p:spPr>
          <a:xfrm>
            <a:off x="5547555" y="1099845"/>
            <a:ext cx="95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Алексей</a:t>
            </a:r>
            <a:br>
              <a:rPr lang="ru-RU" dirty="0"/>
            </a:br>
            <a:r>
              <a:rPr lang="ru-RU" dirty="0"/>
              <a:t>Кисляков</a:t>
            </a:r>
            <a:endParaRPr lang="en-US" dirty="0"/>
          </a:p>
        </p:txBody>
      </p:sp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CB2F9E2F-84BF-EC40-9740-4C373069DA1F}"/>
              </a:ext>
            </a:extLst>
          </p:cNvPr>
          <p:cNvPicPr preferRelativeResize="0"/>
          <p:nvPr/>
        </p:nvPicPr>
        <p:blipFill>
          <a:blip r:embed="rId4"/>
          <a:srcRect t="6408" b="6408"/>
          <a:stretch/>
        </p:blipFill>
        <p:spPr>
          <a:xfrm>
            <a:off x="670237" y="178011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A18C09-0CC5-7347-96A2-67CEB8FEC70B}"/>
              </a:ext>
            </a:extLst>
          </p:cNvPr>
          <p:cNvSpPr txBox="1"/>
          <p:nvPr/>
        </p:nvSpPr>
        <p:spPr>
          <a:xfrm>
            <a:off x="1115796" y="1824231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26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.</a:t>
            </a:r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04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 -</a:t>
            </a:r>
          </a:p>
        </p:txBody>
      </p:sp>
      <p:pic>
        <p:nvPicPr>
          <p:cNvPr id="26" name="Google Shape;225;p40">
            <a:extLst>
              <a:ext uri="{FF2B5EF4-FFF2-40B4-BE49-F238E27FC236}">
                <a16:creationId xmlns:a16="http://schemas.microsoft.com/office/drawing/2014/main" id="{CECF53C1-1A99-7842-9BE8-4504388BA070}"/>
              </a:ext>
            </a:extLst>
          </p:cNvPr>
          <p:cNvPicPr preferRelativeResize="0"/>
          <p:nvPr/>
        </p:nvPicPr>
        <p:blipFill>
          <a:blip r:embed="rId5"/>
          <a:srcRect t="12427" b="12427"/>
          <a:stretch/>
        </p:blipFill>
        <p:spPr>
          <a:xfrm>
            <a:off x="670237" y="239545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B6C575C-CB59-C04F-A41E-F65BA624B04B}"/>
              </a:ext>
            </a:extLst>
          </p:cNvPr>
          <p:cNvSpPr txBox="1"/>
          <p:nvPr/>
        </p:nvSpPr>
        <p:spPr>
          <a:xfrm>
            <a:off x="1115796" y="2439567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26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.</a:t>
            </a:r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04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 -</a:t>
            </a: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68CCA657-D3D7-8D48-BED1-A1745DC0315D}"/>
              </a:ext>
            </a:extLst>
          </p:cNvPr>
          <p:cNvPicPr preferRelativeResize="0"/>
          <p:nvPr/>
        </p:nvPicPr>
        <p:blipFill>
          <a:blip r:embed="rId4"/>
          <a:srcRect t="6408" b="6408"/>
          <a:stretch/>
        </p:blipFill>
        <p:spPr>
          <a:xfrm>
            <a:off x="670237" y="301550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C00DE65-8A95-D84D-8C0D-A070C11B12F9}"/>
              </a:ext>
            </a:extLst>
          </p:cNvPr>
          <p:cNvSpPr txBox="1"/>
          <p:nvPr/>
        </p:nvSpPr>
        <p:spPr>
          <a:xfrm>
            <a:off x="1115796" y="3059616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26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.</a:t>
            </a:r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04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55096514-8D5D-C142-90F9-33C97B11E07B}"/>
              </a:ext>
            </a:extLst>
          </p:cNvPr>
          <p:cNvPicPr preferRelativeResize="0"/>
          <p:nvPr/>
        </p:nvPicPr>
        <p:blipFill>
          <a:blip r:embed="rId5"/>
          <a:srcRect t="12427" b="12427"/>
          <a:stretch/>
        </p:blipFill>
        <p:spPr>
          <a:xfrm>
            <a:off x="670304" y="362099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904A2F-5A84-2D48-BFFD-21C91049B3DD}"/>
              </a:ext>
            </a:extLst>
          </p:cNvPr>
          <p:cNvSpPr txBox="1"/>
          <p:nvPr/>
        </p:nvSpPr>
        <p:spPr>
          <a:xfrm>
            <a:off x="1115863" y="3665108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26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.</a:t>
            </a:r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04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 -</a:t>
            </a:r>
          </a:p>
        </p:txBody>
      </p:sp>
      <p:pic>
        <p:nvPicPr>
          <p:cNvPr id="32" name="Google Shape;225;p40">
            <a:extLst>
              <a:ext uri="{FF2B5EF4-FFF2-40B4-BE49-F238E27FC236}">
                <a16:creationId xmlns:a16="http://schemas.microsoft.com/office/drawing/2014/main" id="{B599662D-4D1F-C34C-9C15-AE7B0F0A3E94}"/>
              </a:ext>
            </a:extLst>
          </p:cNvPr>
          <p:cNvPicPr preferRelativeResize="0"/>
          <p:nvPr/>
        </p:nvPicPr>
        <p:blipFill>
          <a:blip r:embed="rId5"/>
          <a:srcRect t="12427" b="12427"/>
          <a:stretch/>
        </p:blipFill>
        <p:spPr>
          <a:xfrm>
            <a:off x="670237" y="420091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9B1732-C2CB-7A44-985F-454A3367B274}"/>
              </a:ext>
            </a:extLst>
          </p:cNvPr>
          <p:cNvSpPr txBox="1"/>
          <p:nvPr/>
        </p:nvSpPr>
        <p:spPr>
          <a:xfrm>
            <a:off x="1115796" y="4245025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26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.</a:t>
            </a:r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04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системы. Задача ранжирования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 на практике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5864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Проблема холодного старта. Метод поиска ближайших соседей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3695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SVD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ALS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515257"/>
            <a:ext cx="5355965" cy="54324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 по рекомендательным системам. </a:t>
            </a:r>
            <a:b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</a:b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Двухуровневая модель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424080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Обзор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нейросетевых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55324" y="1706950"/>
            <a:ext cx="294620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66171" y="1996103"/>
            <a:ext cx="872926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377018" y="2285256"/>
            <a:ext cx="1451232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051055" y="2611219"/>
            <a:ext cx="2103159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725092" y="2937182"/>
            <a:ext cx="2755084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0839" y="3624877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8735" y="3568783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1558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Bayesian Learning,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PyMC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09980"/>
            <a:ext cx="5355965" cy="533826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Вероятностное моделирование, апостериорные оценки,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сэмплирование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2" y="227479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Markov Chain Monte-Carlo (MCMC), Metropolis–Hastings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1" y="270178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Байесовское А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B-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тестирование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28767"/>
            <a:ext cx="5355965" cy="54324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Generalized linear model (GLM) -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байесовские регрессии, вывод апостериорных оценок коэффициентов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0" y="37029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Практическое занятие по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GLM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70161" y="1620341"/>
            <a:ext cx="29317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22211" y="1868292"/>
            <a:ext cx="789074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08717" y="2081785"/>
            <a:ext cx="1216061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158414" y="2332088"/>
            <a:ext cx="171666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908110" y="2582393"/>
            <a:ext cx="2217275" cy="4199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931D4BC3-3746-EE4C-9DA6-B506EF6DFAC2}"/>
              </a:ext>
            </a:extLst>
          </p:cNvPr>
          <p:cNvSpPr/>
          <p:nvPr/>
        </p:nvSpPr>
        <p:spPr>
          <a:xfrm>
            <a:off x="2226710" y="412998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Практическое занятие по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логит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-регрессии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4" name="Google Shape;271;p44">
            <a:extLst>
              <a:ext uri="{FF2B5EF4-FFF2-40B4-BE49-F238E27FC236}">
                <a16:creationId xmlns:a16="http://schemas.microsoft.com/office/drawing/2014/main" id="{EA9DA8AF-1038-3B48-B6C4-98775A94955A}"/>
              </a:ext>
            </a:extLst>
          </p:cNvPr>
          <p:cNvSpPr/>
          <p:nvPr/>
        </p:nvSpPr>
        <p:spPr>
          <a:xfrm>
            <a:off x="2226709" y="455696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Байесовская сеть доверия: практическое занятие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26247" y="4172464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54143" y="4116370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29" name="Google Shape;530;p82">
            <a:extLst>
              <a:ext uri="{FF2B5EF4-FFF2-40B4-BE49-F238E27FC236}">
                <a16:creationId xmlns:a16="http://schemas.microsoft.com/office/drawing/2014/main" id="{69B94714-B9DC-344C-9FA2-2EC653ECB87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31203" y="2314153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65AF79-434E-5142-9324-5EAF53808C49}"/>
              </a:ext>
            </a:extLst>
          </p:cNvPr>
          <p:cNvSpPr txBox="1"/>
          <p:nvPr/>
        </p:nvSpPr>
        <p:spPr>
          <a:xfrm rot="20748746">
            <a:off x="7559099" y="2258059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451A5D45-FFF1-1346-BCDA-A840205B8A4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26247" y="1810186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C690F8-A6BF-484C-AF24-FA419EACCAB9}"/>
              </a:ext>
            </a:extLst>
          </p:cNvPr>
          <p:cNvSpPr txBox="1"/>
          <p:nvPr/>
        </p:nvSpPr>
        <p:spPr>
          <a:xfrm rot="20748746">
            <a:off x="7554143" y="175409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409801B-DBD1-7F4D-B55F-63536DCDD155}"/>
              </a:ext>
            </a:extLst>
          </p:cNvPr>
          <p:cNvCxnSpPr>
            <a:cxnSpLocks/>
            <a:stCxn id="271" idx="2"/>
            <a:endCxn id="22" idx="1"/>
          </p:cNvCxnSpPr>
          <p:nvPr/>
        </p:nvCxnSpPr>
        <p:spPr>
          <a:xfrm rot="16200000" flipH="1">
            <a:off x="694616" y="2795887"/>
            <a:ext cx="2644262" cy="4199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CBA31B2-3F1A-0F45-B543-86E6E06B8F16}"/>
              </a:ext>
            </a:extLst>
          </p:cNvPr>
          <p:cNvCxnSpPr>
            <a:cxnSpLocks/>
            <a:stCxn id="271" idx="2"/>
            <a:endCxn id="24" idx="1"/>
          </p:cNvCxnSpPr>
          <p:nvPr/>
        </p:nvCxnSpPr>
        <p:spPr>
          <a:xfrm rot="16200000" flipH="1">
            <a:off x="481123" y="3009379"/>
            <a:ext cx="3071247" cy="4199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8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в обучение с подкреплением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3426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Multi-armed bandits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для оптимизации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AB-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тестирования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2" y="268718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Практика: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Multi-armed bandits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ecommerce: search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оптимизация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6391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Markov Decision Process, Value function, Bellman equation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64308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Value iteration, Policy iteration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55324" y="1706950"/>
            <a:ext cx="294620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728361" y="1933913"/>
            <a:ext cx="748546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501900" y="2160375"/>
            <a:ext cx="1201468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263537" y="2398737"/>
            <a:ext cx="1678195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023953" y="2638321"/>
            <a:ext cx="2157362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0839" y="3624877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8735" y="3568783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232CF850-3D55-AB4B-AE51-41DB1671FDEE}"/>
              </a:ext>
            </a:extLst>
          </p:cNvPr>
          <p:cNvSpPr/>
          <p:nvPr/>
        </p:nvSpPr>
        <p:spPr>
          <a:xfrm>
            <a:off x="2209333" y="4093563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966"/>
              </a:gs>
              <a:gs pos="100000">
                <a:schemeClr val="bg1"/>
              </a:gs>
              <a:gs pos="98000">
                <a:schemeClr val="bg1"/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6" name="Notched Right Arrow 25">
            <a:extLst>
              <a:ext uri="{FF2B5EF4-FFF2-40B4-BE49-F238E27FC236}">
                <a16:creationId xmlns:a16="http://schemas.microsoft.com/office/drawing/2014/main" id="{D17D4DA2-A61A-DE4F-8FDD-98F99736AFEA}"/>
              </a:ext>
            </a:extLst>
          </p:cNvPr>
          <p:cNvSpPr/>
          <p:nvPr/>
        </p:nvSpPr>
        <p:spPr>
          <a:xfrm rot="5400000">
            <a:off x="4346039" y="454620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FCDF12A-C782-7648-9129-C62C143DC90D}"/>
              </a:ext>
            </a:extLst>
          </p:cNvPr>
          <p:cNvCxnSpPr>
            <a:cxnSpLocks/>
            <a:stCxn id="271" idx="2"/>
            <a:endCxn id="22" idx="1"/>
          </p:cNvCxnSpPr>
          <p:nvPr/>
        </p:nvCxnSpPr>
        <p:spPr>
          <a:xfrm rot="16200000" flipH="1">
            <a:off x="790022" y="2872252"/>
            <a:ext cx="2607844" cy="2307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8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D966"/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3426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Monte Carlo Methods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2" y="268718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Temporal Difference (TD)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Q-learning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6391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SARSA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Практическое занятие: финансовый кейс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TD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Q-learning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64308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Q-Network (DQN)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55324" y="1706950"/>
            <a:ext cx="294620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728361" y="1933913"/>
            <a:ext cx="748546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501900" y="2160375"/>
            <a:ext cx="1201468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263537" y="2398737"/>
            <a:ext cx="1678195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023953" y="2638321"/>
            <a:ext cx="2157362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98904" y="3196862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726800" y="314076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9" name="Google Shape;271;p44">
            <a:extLst>
              <a:ext uri="{FF2B5EF4-FFF2-40B4-BE49-F238E27FC236}">
                <a16:creationId xmlns:a16="http://schemas.microsoft.com/office/drawing/2014/main" id="{A7CED381-8FA6-B14E-A003-9001B039065D}"/>
              </a:ext>
            </a:extLst>
          </p:cNvPr>
          <p:cNvSpPr/>
          <p:nvPr/>
        </p:nvSpPr>
        <p:spPr>
          <a:xfrm>
            <a:off x="2226712" y="412224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Policy Gradient (PG)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1" name="Google Shape;271;p44">
            <a:extLst>
              <a:ext uri="{FF2B5EF4-FFF2-40B4-BE49-F238E27FC236}">
                <a16:creationId xmlns:a16="http://schemas.microsoft.com/office/drawing/2014/main" id="{A7FAB4BA-15B5-A94A-843A-767A7A274D86}"/>
              </a:ext>
            </a:extLst>
          </p:cNvPr>
          <p:cNvSpPr/>
          <p:nvPr/>
        </p:nvSpPr>
        <p:spPr>
          <a:xfrm>
            <a:off x="2226712" y="460736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Actor-Critic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0994C04-030D-FB4E-B346-E7E28DA0FEA2}"/>
              </a:ext>
            </a:extLst>
          </p:cNvPr>
          <p:cNvCxnSpPr>
            <a:cxnSpLocks/>
            <a:stCxn id="271" idx="2"/>
            <a:endCxn id="19" idx="1"/>
          </p:cNvCxnSpPr>
          <p:nvPr/>
        </p:nvCxnSpPr>
        <p:spPr>
          <a:xfrm rot="16200000" flipH="1">
            <a:off x="784370" y="2877905"/>
            <a:ext cx="2636529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3305A5A-1790-7F42-84D3-424ACA8FC884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561158" y="3139813"/>
            <a:ext cx="3082952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59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175436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Production Code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2" y="220729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REST-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архитектура: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Flask API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268401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Docker: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Структура, применение,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деплой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16318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Сети 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Docker compose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968310" y="1693964"/>
            <a:ext cx="268649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741849" y="1920426"/>
            <a:ext cx="721571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503485" y="2158789"/>
            <a:ext cx="1198298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263902" y="2398372"/>
            <a:ext cx="1677465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7324" y="2716966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45220" y="266087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9" name="Google Shape;271;p44">
            <a:extLst>
              <a:ext uri="{FF2B5EF4-FFF2-40B4-BE49-F238E27FC236}">
                <a16:creationId xmlns:a16="http://schemas.microsoft.com/office/drawing/2014/main" id="{A7CED381-8FA6-B14E-A003-9001B039065D}"/>
              </a:ext>
            </a:extLst>
          </p:cNvPr>
          <p:cNvSpPr/>
          <p:nvPr/>
        </p:nvSpPr>
        <p:spPr>
          <a:xfrm>
            <a:off x="2226712" y="364235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Практика: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деплой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докера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Yandex Cloud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0994C04-030D-FB4E-B346-E7E28DA0FEA2}"/>
              </a:ext>
            </a:extLst>
          </p:cNvPr>
          <p:cNvCxnSpPr>
            <a:cxnSpLocks/>
            <a:stCxn id="271" idx="2"/>
            <a:endCxn id="19" idx="1"/>
          </p:cNvCxnSpPr>
          <p:nvPr/>
        </p:nvCxnSpPr>
        <p:spPr>
          <a:xfrm rot="16200000" flipH="1">
            <a:off x="1024318" y="2637957"/>
            <a:ext cx="2156632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3305A5A-1790-7F42-84D3-424ACA8FC884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809370" y="2891600"/>
            <a:ext cx="2569148" cy="2307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95A985CA-E3AF-E84B-BBF7-4BE1E806CD0A}"/>
              </a:ext>
            </a:extLst>
          </p:cNvPr>
          <p:cNvSpPr/>
          <p:nvPr/>
        </p:nvSpPr>
        <p:spPr>
          <a:xfrm>
            <a:off x="2209333" y="4093563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966"/>
              </a:gs>
              <a:gs pos="100000">
                <a:schemeClr val="bg1"/>
              </a:gs>
              <a:gs pos="98000">
                <a:schemeClr val="bg1"/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6" name="Notched Right Arrow 25">
            <a:extLst>
              <a:ext uri="{FF2B5EF4-FFF2-40B4-BE49-F238E27FC236}">
                <a16:creationId xmlns:a16="http://schemas.microsoft.com/office/drawing/2014/main" id="{FB011618-DC95-0440-AB8D-218770C05B45}"/>
              </a:ext>
            </a:extLst>
          </p:cNvPr>
          <p:cNvSpPr/>
          <p:nvPr/>
        </p:nvSpPr>
        <p:spPr>
          <a:xfrm rot="5400000">
            <a:off x="4346039" y="454620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48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4" y="253504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Колоночные БД и объектные хранилища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00868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данных.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DVC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4" y="348232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Воспроизводимость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MLFlow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577970" y="2084305"/>
            <a:ext cx="1049330" cy="2481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341152" y="2321122"/>
            <a:ext cx="1522965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104335" y="2557940"/>
            <a:ext cx="1996601" cy="2481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7" name="Google Shape;271;p44">
            <a:extLst>
              <a:ext uri="{FF2B5EF4-FFF2-40B4-BE49-F238E27FC236}">
                <a16:creationId xmlns:a16="http://schemas.microsoft.com/office/drawing/2014/main" id="{F957FD09-497D-0A49-852B-E7ACD6302527}"/>
              </a:ext>
            </a:extLst>
          </p:cNvPr>
          <p:cNvSpPr/>
          <p:nvPr/>
        </p:nvSpPr>
        <p:spPr>
          <a:xfrm>
            <a:off x="2226714" y="2061414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D966"/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71B264-FFEC-D849-95A4-F56A7C9C6CCE}"/>
              </a:ext>
            </a:extLst>
          </p:cNvPr>
          <p:cNvCxnSpPr>
            <a:cxnSpLocks/>
            <a:stCxn id="271" idx="2"/>
            <a:endCxn id="27" idx="1"/>
          </p:cNvCxnSpPr>
          <p:nvPr/>
        </p:nvCxnSpPr>
        <p:spPr>
          <a:xfrm rot="16200000" flipH="1">
            <a:off x="1814788" y="1847487"/>
            <a:ext cx="575695" cy="2481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98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.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175436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Оптимизация кода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2" y="220729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Advanced Data Preprocessing. Categorical Encodings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268401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Featuretools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 - Automatic Feature Engineering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16318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H2O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TPOT - Automatic Model Selection and Pipeline Building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968310" y="1693964"/>
            <a:ext cx="268649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741849" y="1920426"/>
            <a:ext cx="721571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503485" y="2158789"/>
            <a:ext cx="1198298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263902" y="2398372"/>
            <a:ext cx="1677465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7324" y="3203347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45220" y="3147253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9" name="Google Shape;271;p44">
            <a:extLst>
              <a:ext uri="{FF2B5EF4-FFF2-40B4-BE49-F238E27FC236}">
                <a16:creationId xmlns:a16="http://schemas.microsoft.com/office/drawing/2014/main" id="{A7CED381-8FA6-B14E-A003-9001B039065D}"/>
              </a:ext>
            </a:extLst>
          </p:cNvPr>
          <p:cNvSpPr/>
          <p:nvPr/>
        </p:nvSpPr>
        <p:spPr>
          <a:xfrm>
            <a:off x="2226712" y="364235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Поиск нечетких дублей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 - HNSW, LSH (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MinHash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)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0994C04-030D-FB4E-B346-E7E28DA0FEA2}"/>
              </a:ext>
            </a:extLst>
          </p:cNvPr>
          <p:cNvCxnSpPr>
            <a:cxnSpLocks/>
            <a:stCxn id="271" idx="2"/>
            <a:endCxn id="19" idx="1"/>
          </p:cNvCxnSpPr>
          <p:nvPr/>
        </p:nvCxnSpPr>
        <p:spPr>
          <a:xfrm rot="16200000" flipH="1">
            <a:off x="1024318" y="2637957"/>
            <a:ext cx="2156632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3305A5A-1790-7F42-84D3-424ACA8FC884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755337" y="2945632"/>
            <a:ext cx="2694592" cy="2481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71;p44">
            <a:extLst>
              <a:ext uri="{FF2B5EF4-FFF2-40B4-BE49-F238E27FC236}">
                <a16:creationId xmlns:a16="http://schemas.microsoft.com/office/drawing/2014/main" id="{94881D0A-D263-C248-B97F-E77BB18232CC}"/>
              </a:ext>
            </a:extLst>
          </p:cNvPr>
          <p:cNvSpPr/>
          <p:nvPr/>
        </p:nvSpPr>
        <p:spPr>
          <a:xfrm>
            <a:off x="2226712" y="4132312"/>
            <a:ext cx="5355965" cy="56938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Практика: Построение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end-to-end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пайплайнов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сериализация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64657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08052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Проектная работа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1928400" y="206141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Выбор темы проекта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1928399" y="251433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Предзащита проектных работ №1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1928401" y="2991063"/>
            <a:ext cx="3319282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Предзащита проектных работ №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2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1928401" y="3470230"/>
            <a:ext cx="3319282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Защита проектных работ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446758" y="1777771"/>
            <a:ext cx="575695" cy="38758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20297" y="2004233"/>
            <a:ext cx="1028617" cy="3875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981934" y="2242596"/>
            <a:ext cx="1505344" cy="3875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742351" y="2482179"/>
            <a:ext cx="1984511" cy="3875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46943F46-D4EA-E643-8D76-66C78ECE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64" y="2943932"/>
            <a:ext cx="2989203" cy="199280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49951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будем учиться?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473250" y="1823599"/>
            <a:ext cx="2526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Среда, пятница, 20:00.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(запись и материалы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выкладывают, как правило,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 следующий день после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вебинара)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3456338" y="2528549"/>
            <a:ext cx="2138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1 дз в неделю.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Дедлайна нет, кроме окончания курса :)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Типовой срок проверки: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2-3 дня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6330300" y="3427376"/>
            <a:ext cx="2430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Чат в телеграм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Задавайте вопросы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, обменивайтесь инсайтами.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Наш чат – это </a:t>
            </a:r>
            <a:br>
              <a:rPr lang="ru" sz="13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Adv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-202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462" y="182359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25" y="111864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20;p84">
            <a:extLst>
              <a:ext uri="{FF2B5EF4-FFF2-40B4-BE49-F238E27FC236}">
                <a16:creationId xmlns:a16="http://schemas.microsoft.com/office/drawing/2014/main" id="{5562D981-7D92-094F-B4B3-4553D9575A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7625" y="271765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37FC6-7D11-294F-92A7-A14EC27D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01" y="284257"/>
            <a:ext cx="3309499" cy="1985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Отзывы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41" y="1443384"/>
            <a:ext cx="659225" cy="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1407466" y="1426624"/>
            <a:ext cx="339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Всегда рады вашим конструктивным отзывам :)</a:t>
            </a:r>
            <a:endParaRPr sz="15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5884A-5CCF-3645-B08C-60BDE608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731" y="0"/>
            <a:ext cx="4410269" cy="2680405"/>
          </a:xfrm>
          <a:prstGeom prst="rect">
            <a:avLst/>
          </a:prstGeom>
        </p:spPr>
      </p:pic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2867429" y="3069713"/>
            <a:ext cx="5623429" cy="1241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Вебинары во многом адаптивны.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Мы следим за результатами опросов, </a:t>
            </a:r>
            <a:br>
              <a:rPr lang="en-US" sz="1700" dirty="0"/>
            </a:br>
            <a:r>
              <a:rPr lang="ru" sz="1700" dirty="0"/>
              <a:t>обсуждениями в телеграм и ДЗ.</a:t>
            </a:r>
            <a:endParaRPr sz="1700" dirty="0">
              <a:solidFill>
                <a:srgbClr val="02418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2AF3-22C6-EE46-AEE6-39D4D728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3069713"/>
            <a:ext cx="2103971" cy="140264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Лайфхаки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326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1335850" y="1699527"/>
            <a:ext cx="292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Сделайте упор на тему, которая вам важна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5267125" y="1699527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Старайтесь полученные знания применять на практике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1335850" y="2770650"/>
            <a:ext cx="2696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Задавайте вопросы,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так материал лучше усваивается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5267125" y="2886000"/>
            <a:ext cx="301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Регулярное выполняйте ДЗ (наверстать пропуски тяжело)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326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9098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9098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28;p82">
            <a:extLst>
              <a:ext uri="{FF2B5EF4-FFF2-40B4-BE49-F238E27FC236}">
                <a16:creationId xmlns:a16="http://schemas.microsoft.com/office/drawing/2014/main" id="{9B72F30F-3B58-D143-A213-DD3E96EA32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326" y="4063208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5;p48">
            <a:extLst>
              <a:ext uri="{FF2B5EF4-FFF2-40B4-BE49-F238E27FC236}">
                <a16:creationId xmlns:a16="http://schemas.microsoft.com/office/drawing/2014/main" id="{3710700A-5549-2A44-9448-5A7C88143B28}"/>
              </a:ext>
            </a:extLst>
          </p:cNvPr>
          <p:cNvSpPr txBox="1"/>
          <p:nvPr/>
        </p:nvSpPr>
        <p:spPr>
          <a:xfrm>
            <a:off x="1335850" y="4050417"/>
            <a:ext cx="2696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Обсуждайте материал и задачи в учебной группе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15;p48">
            <a:extLst>
              <a:ext uri="{FF2B5EF4-FFF2-40B4-BE49-F238E27FC236}">
                <a16:creationId xmlns:a16="http://schemas.microsoft.com/office/drawing/2014/main" id="{EBFFF96E-7B34-C349-9457-E798C5B0E3A8}"/>
              </a:ext>
            </a:extLst>
          </p:cNvPr>
          <p:cNvSpPr txBox="1"/>
          <p:nvPr/>
        </p:nvSpPr>
        <p:spPr>
          <a:xfrm>
            <a:off x="5320304" y="3935643"/>
            <a:ext cx="26961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Объединяйтесь в группе и выполняйте проект совместно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529;p82">
            <a:extLst>
              <a:ext uri="{FF2B5EF4-FFF2-40B4-BE49-F238E27FC236}">
                <a16:creationId xmlns:a16="http://schemas.microsoft.com/office/drawing/2014/main" id="{168A1E11-4256-D34E-949D-6A179F63365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23405" y="406166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6;p82">
            <a:extLst>
              <a:ext uri="{FF2B5EF4-FFF2-40B4-BE49-F238E27FC236}">
                <a16:creationId xmlns:a16="http://schemas.microsoft.com/office/drawing/2014/main" id="{40687EF5-FE60-4C4B-976A-9A5EC65CEA2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79098" y="54810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14;p48">
            <a:extLst>
              <a:ext uri="{FF2B5EF4-FFF2-40B4-BE49-F238E27FC236}">
                <a16:creationId xmlns:a16="http://schemas.microsoft.com/office/drawing/2014/main" id="{5BDE2274-394D-7843-AC27-FBB1365306E2}"/>
              </a:ext>
            </a:extLst>
          </p:cNvPr>
          <p:cNvSpPr txBox="1"/>
          <p:nvPr/>
        </p:nvSpPr>
        <p:spPr>
          <a:xfrm>
            <a:off x="5444984" y="555424"/>
            <a:ext cx="3231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Определитесь зачем оно вам? Зачем вы пришли на курс?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500550" y="332517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Мотивация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500550" y="4068939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Это нормально :)</a:t>
            </a:r>
            <a:endParaRPr sz="17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9"/>
          <p:cNvSpPr txBox="1">
            <a:spLocks noGrp="1"/>
          </p:cNvSpPr>
          <p:nvPr>
            <p:ph type="body" idx="1"/>
          </p:nvPr>
        </p:nvSpPr>
        <p:spPr>
          <a:xfrm>
            <a:off x="500550" y="1294575"/>
            <a:ext cx="65244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Приготовьтесь к волнообразной реакции</a:t>
            </a:r>
            <a:endParaRPr sz="1700"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от «ух ты как интересно», до «куда я попал?»</a:t>
            </a:r>
            <a:endParaRPr sz="1700" dirty="0"/>
          </a:p>
        </p:txBody>
      </p:sp>
      <p:sp>
        <p:nvSpPr>
          <p:cNvPr id="329" name="Google Shape;329;p49"/>
          <p:cNvSpPr txBox="1"/>
          <p:nvPr/>
        </p:nvSpPr>
        <p:spPr>
          <a:xfrm>
            <a:off x="500550" y="2166025"/>
            <a:ext cx="38082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такие моменты вспоминайте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 цели обучения, которые вас мотивируют :) </a:t>
            </a:r>
            <a:endParaRPr sz="1100" dirty="0"/>
          </a:p>
        </p:txBody>
      </p:sp>
      <p:pic>
        <p:nvPicPr>
          <p:cNvPr id="8" name="Google Shape;568;p83">
            <a:extLst>
              <a:ext uri="{FF2B5EF4-FFF2-40B4-BE49-F238E27FC236}">
                <a16:creationId xmlns:a16="http://schemas.microsoft.com/office/drawing/2014/main" id="{03D10E4A-0F6D-284F-9271-E59F0F2269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50" y="3087932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28;p49">
            <a:extLst>
              <a:ext uri="{FF2B5EF4-FFF2-40B4-BE49-F238E27FC236}">
                <a16:creationId xmlns:a16="http://schemas.microsoft.com/office/drawing/2014/main" id="{896CE022-B61E-1448-8B4F-F78902B8FF50}"/>
              </a:ext>
            </a:extLst>
          </p:cNvPr>
          <p:cNvSpPr txBox="1">
            <a:spLocks/>
          </p:cNvSpPr>
          <p:nvPr/>
        </p:nvSpPr>
        <p:spPr>
          <a:xfrm>
            <a:off x="1139250" y="2924358"/>
            <a:ext cx="38832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Arial"/>
              <a:buNone/>
            </a:pPr>
            <a:r>
              <a:rPr lang="ru-RU" sz="1400" dirty="0"/>
              <a:t>Первые уроки позволяют адаптироваться и «влиться» в процесс и могут показаться вам слишком простыми, особенно если вы имеете опыт разработки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3469C-DD28-E24C-B2D1-EEFD70B0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50" y="1170122"/>
            <a:ext cx="3657600" cy="28225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Организационные вопросы</a:t>
            </a:r>
            <a:endParaRPr/>
          </a:p>
        </p:txBody>
      </p:sp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Комьюнити менеджер: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На связи в рабочее время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Ответит на все организационные вопросы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Поможет с подключениями</a:t>
            </a: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512846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Проводит вебинары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Отвечает на вопросы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Проверяет ДЗ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762975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Руководитель курса: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Выбор курсового проекта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Консультирование по сложным вопросам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Консульирование по курсовому проекту</a:t>
            </a:r>
          </a:p>
        </p:txBody>
      </p:sp>
      <p:pic>
        <p:nvPicPr>
          <p:cNvPr id="9" name="Google Shape;530;p82">
            <a:extLst>
              <a:ext uri="{FF2B5EF4-FFF2-40B4-BE49-F238E27FC236}">
                <a16:creationId xmlns:a16="http://schemas.microsoft.com/office/drawing/2014/main" id="{6399020F-EA36-354A-BDAF-1F3E86191C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67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53;p83">
            <a:extLst>
              <a:ext uri="{FF2B5EF4-FFF2-40B4-BE49-F238E27FC236}">
                <a16:creationId xmlns:a16="http://schemas.microsoft.com/office/drawing/2014/main" id="{E02214EB-08B0-264A-85A5-18B9DEBACB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392256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47;p83">
            <a:extLst>
              <a:ext uri="{FF2B5EF4-FFF2-40B4-BE49-F238E27FC236}">
                <a16:creationId xmlns:a16="http://schemas.microsoft.com/office/drawing/2014/main" id="{579BB668-A6A3-0649-B4B7-6E200F44F9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2611580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ru-RU" sz="2000" dirty="0"/>
              <a:t>Извлечение признаков. </a:t>
            </a:r>
            <a:br>
              <a:rPr lang="en-US" sz="2000" dirty="0"/>
            </a:br>
            <a:r>
              <a:rPr lang="en-US" sz="2000" dirty="0"/>
              <a:t>Fourier </a:t>
            </a:r>
            <a:r>
              <a:rPr lang="ru-RU" sz="2000" dirty="0"/>
              <a:t>и </a:t>
            </a:r>
            <a:r>
              <a:rPr lang="en-US" sz="2000" dirty="0"/>
              <a:t>Wavelet transformation, </a:t>
            </a:r>
            <a:br>
              <a:rPr lang="en-US" sz="2000" dirty="0"/>
            </a:br>
            <a:r>
              <a:rPr lang="en-US" sz="2000" dirty="0"/>
              <a:t>Automatic Feature generation - </a:t>
            </a:r>
            <a:r>
              <a:rPr lang="en-US" sz="2000" dirty="0" err="1"/>
              <a:t>tsfresh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ABBDF15B-866B-E64C-AF21-19F358C4E05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Технические моменты</a:t>
            </a:r>
            <a:endParaRPr dirty="0"/>
          </a:p>
        </p:txBody>
      </p:sp>
      <p:pic>
        <p:nvPicPr>
          <p:cNvPr id="335" name="Google Shape;335;p5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23699"/>
            <a:ext cx="622800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2547150"/>
            <a:ext cx="622800" cy="6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Стек технологий: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Python 3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, virtual environment (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conda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poertry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Пакетные менеджеры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pip / conda 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Git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Github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512846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инструменты будем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использовать: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Jupyter notebook 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VSCode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PyCharm</a:t>
            </a: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762975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 на курсе: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разработка алгоритмов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рименение алгоритмов для решения практических задач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применение популярных фреймворков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50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3762975"/>
            <a:ext cx="622800" cy="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/>
              <a:t>Временной ряд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A2EFA-FC60-9D44-8A15-402A66F5B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2" t="9069" r="8440" b="6108"/>
          <a:stretch/>
        </p:blipFill>
        <p:spPr>
          <a:xfrm>
            <a:off x="732817" y="934682"/>
            <a:ext cx="7587574" cy="3097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B2CD0-68F9-2C42-B378-84DF3D6FAED5}"/>
              </a:ext>
            </a:extLst>
          </p:cNvPr>
          <p:cNvSpPr txBox="1"/>
          <p:nvPr/>
        </p:nvSpPr>
        <p:spPr>
          <a:xfrm>
            <a:off x="881974" y="4111731"/>
            <a:ext cx="5298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statsmodels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tsa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seasonal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seasonal_decompose</a:t>
            </a:r>
            <a:endParaRPr lang="ru-RU" sz="1200" b="0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seasonal_decompose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series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'additive'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00FFC-D22F-6345-95A7-3B76478C8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9" t="7226" r="8227" b="5965"/>
          <a:stretch/>
        </p:blipFill>
        <p:spPr>
          <a:xfrm>
            <a:off x="758757" y="843891"/>
            <a:ext cx="7626485" cy="39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87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F495-C006-4F45-BBBB-DBB5B15C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Стационарный ряд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D7072-D441-6741-8383-3ED780FD9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" r="4137" b="48664"/>
          <a:stretch/>
        </p:blipFill>
        <p:spPr>
          <a:xfrm>
            <a:off x="1869959" y="1002211"/>
            <a:ext cx="5037730" cy="1835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063F3-863A-604B-9393-46099A6D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2838" r="67202" b="-239"/>
          <a:stretch/>
        </p:blipFill>
        <p:spPr>
          <a:xfrm>
            <a:off x="903060" y="2952517"/>
            <a:ext cx="1712068" cy="172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83125-F125-8B4D-A09D-8C07BBBBA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t="52659" r="33600" b="-60"/>
          <a:stretch/>
        </p:blipFill>
        <p:spPr>
          <a:xfrm>
            <a:off x="3826213" y="2952517"/>
            <a:ext cx="1712068" cy="1720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AC15B-89B2-A441-A4C6-2919751099C3}"/>
              </a:ext>
            </a:extLst>
          </p:cNvPr>
          <p:cNvSpPr txBox="1"/>
          <p:nvPr/>
        </p:nvSpPr>
        <p:spPr>
          <a:xfrm>
            <a:off x="890091" y="2875837"/>
            <a:ext cx="1744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мат ожидания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8B2-C1D6-0840-A7EC-C8FED7BC4DFB}"/>
              </a:ext>
            </a:extLst>
          </p:cNvPr>
          <p:cNvSpPr txBox="1"/>
          <p:nvPr/>
        </p:nvSpPr>
        <p:spPr>
          <a:xfrm>
            <a:off x="3915050" y="2875837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дисперсии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BB830B-F4F3-D34F-9800-2800D335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70" t="52894" r="130" b="-295"/>
          <a:stretch/>
        </p:blipFill>
        <p:spPr>
          <a:xfrm>
            <a:off x="6818852" y="2952517"/>
            <a:ext cx="1712068" cy="1720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EDA09-168E-7148-891C-2AE6172C1E01}"/>
              </a:ext>
            </a:extLst>
          </p:cNvPr>
          <p:cNvSpPr txBox="1"/>
          <p:nvPr/>
        </p:nvSpPr>
        <p:spPr>
          <a:xfrm>
            <a:off x="6907689" y="2875837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ковариаций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95554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D554-B77D-CE46-956B-F5DEEC3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стационарность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509857-2615-1742-A4C0-741DA977B29A}"/>
                  </a:ext>
                </a:extLst>
              </p:cNvPr>
              <p:cNvSpPr txBox="1"/>
              <p:nvPr/>
            </p:nvSpPr>
            <p:spPr>
              <a:xfrm>
                <a:off x="500551" y="1316477"/>
                <a:ext cx="8520600" cy="3158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/>
                  <a:t>Тест Дики-</a:t>
                </a:r>
                <a:r>
                  <a:rPr lang="ru-RU" b="1" dirty="0" err="1"/>
                  <a:t>Фуллера</a:t>
                </a:r>
                <a:r>
                  <a:rPr lang="ru-RU" b="1" dirty="0"/>
                  <a:t> </a:t>
                </a:r>
                <a:r>
                  <a:rPr lang="en-US" b="1" dirty="0"/>
                  <a:t>(DF-test)</a:t>
                </a:r>
                <a:endParaRPr lang="ru-RU" b="1" dirty="0"/>
              </a:p>
              <a:p>
                <a:r>
                  <a:rPr lang="ru-RU" dirty="0"/>
                  <a:t>Временной ряд имеет единичный корень, или порядок интеграции один, если его первые разности образуют стационарный ряд.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ряд стационарный.</a:t>
                </a:r>
              </a:p>
              <a:p>
                <a:endParaRPr lang="ru-RU" dirty="0"/>
              </a:p>
              <a:p>
                <a:r>
                  <a:rPr lang="ru-RU" b="1" dirty="0"/>
                  <a:t>Расширенный тест Дики-</a:t>
                </a:r>
                <a:r>
                  <a:rPr lang="ru-RU" b="1" dirty="0" err="1"/>
                  <a:t>Фуллера</a:t>
                </a:r>
                <a:r>
                  <a:rPr lang="ru-RU" b="1" dirty="0"/>
                  <a:t> </a:t>
                </a:r>
                <a:r>
                  <a:rPr lang="en-US" b="1" dirty="0"/>
                  <a:t>(ADF-test)</a:t>
                </a:r>
              </a:p>
              <a:p>
                <a:r>
                  <a:rPr lang="ru-RU" dirty="0"/>
                  <a:t>ошибки модели могут не быть белым шумом, а быть некоторым стационарным процессом, поэтому следует проверить наличие единичного корня для нескольких лагов. Следует, однако учесть, что увеличение числа лагов приводит к снижению мощности теста. Обычно ограничиваются тремя-четырьмя лагами.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ряд стационарный, интегрированный 2-го порядка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509857-2615-1742-A4C0-741DA977B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1" y="1316477"/>
                <a:ext cx="8520600" cy="3158237"/>
              </a:xfrm>
              <a:prstGeom prst="rect">
                <a:avLst/>
              </a:prstGeom>
              <a:blipFill>
                <a:blip r:embed="rId2"/>
                <a:stretch>
                  <a:fillRect l="-9375" t="-400" r="-446" b="-4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821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D554-B77D-CE46-956B-F5DEEC3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стационарность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09857-2615-1742-A4C0-741DA977B29A}"/>
              </a:ext>
            </a:extLst>
          </p:cNvPr>
          <p:cNvSpPr txBox="1"/>
          <p:nvPr/>
        </p:nvSpPr>
        <p:spPr>
          <a:xfrm>
            <a:off x="500551" y="1316477"/>
            <a:ext cx="8520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Kwiatkowski-Phillips-Schmidt-Shin (KPSS) test 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Phillips-Perron</a:t>
            </a:r>
            <a:r>
              <a:rPr lang="ru-RU" sz="1800" dirty="0"/>
              <a:t> (</a:t>
            </a:r>
            <a:r>
              <a:rPr lang="en-US" sz="1800" dirty="0"/>
              <a:t>FP test</a:t>
            </a:r>
            <a:r>
              <a:rPr lang="ru-RU" sz="18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 err="1"/>
              <a:t>Leyburn</a:t>
            </a:r>
            <a:r>
              <a:rPr lang="ru-RU" sz="1800" dirty="0"/>
              <a:t>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Schmidt-Phillips (SF test)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DF-GLS,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 err="1"/>
              <a:t>Kochrein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91011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32E8-4550-314D-840B-EEC1D944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507BA4-E659-0248-B63E-D961CE4FFDBF}"/>
                  </a:ext>
                </a:extLst>
              </p:cNvPr>
              <p:cNvSpPr txBox="1"/>
              <p:nvPr/>
            </p:nvSpPr>
            <p:spPr>
              <a:xfrm>
                <a:off x="622570" y="1245140"/>
                <a:ext cx="3349507" cy="3399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MSE: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+∞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RMSE: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+∞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∈[0, +∞)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507BA4-E659-0248-B63E-D961CE4FF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0" y="1245140"/>
                <a:ext cx="3349507" cy="3399520"/>
              </a:xfrm>
              <a:prstGeom prst="rect">
                <a:avLst/>
              </a:prstGeom>
              <a:blipFill>
                <a:blip r:embed="rId2"/>
                <a:stretch>
                  <a:fillRect l="-377" t="-13011" b="-3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33E04E-1626-4F4F-AC05-7A2ABF9D1C0E}"/>
                  </a:ext>
                </a:extLst>
              </p:cNvPr>
              <p:cNvSpPr txBox="1"/>
              <p:nvPr/>
            </p:nvSpPr>
            <p:spPr>
              <a:xfrm>
                <a:off x="4422843" y="1245140"/>
                <a:ext cx="4414991" cy="3532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Коэффициент детерминации</a:t>
                </a:r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∈(−∞, 1]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=100% 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+∞)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AIC (</a:t>
                </a:r>
                <a:r>
                  <a:rPr lang="ru-RU" dirty="0" err="1"/>
                  <a:t>Информационныи</a:t>
                </a:r>
                <a:r>
                  <a:rPr lang="ru-RU" dirty="0"/>
                  <a:t>̆ критерий </a:t>
                </a:r>
                <a:r>
                  <a:rPr lang="ru-RU" dirty="0" err="1"/>
                  <a:t>Акаике</a:t>
                </a:r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  <a:p>
                <a:endParaRPr lang="en-US" dirty="0"/>
              </a:p>
              <a:p>
                <a:r>
                  <a:rPr lang="en-US" dirty="0"/>
                  <a:t>BIC (</a:t>
                </a:r>
                <a:r>
                  <a:rPr lang="ru-RU" dirty="0" err="1"/>
                  <a:t>Информационныи</a:t>
                </a:r>
                <a:r>
                  <a:rPr lang="ru-RU" dirty="0"/>
                  <a:t>̆ критерий Шварца</a:t>
                </a:r>
                <a:r>
                  <a:rPr lang="en-US" dirty="0"/>
                  <a:t>-</a:t>
                </a:r>
                <a:r>
                  <a:rPr lang="ru-RU" dirty="0"/>
                  <a:t>Байеса</a:t>
                </a:r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33E04E-1626-4F4F-AC05-7A2ABF9D1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843" y="1245140"/>
                <a:ext cx="4414991" cy="3532698"/>
              </a:xfrm>
              <a:prstGeom prst="rect">
                <a:avLst/>
              </a:prstGeom>
              <a:blipFill>
                <a:blip r:embed="rId3"/>
                <a:stretch>
                  <a:fillRect l="-575" t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146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53CB-8B58-9C49-A8CC-DA64BB4D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r>
              <a:rPr lang="ru-RU" dirty="0"/>
              <a:t> временных рядов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ED651-428F-3745-A12C-6C096B18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878674"/>
            <a:ext cx="8620125" cy="397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3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30260-58A5-0F43-AFDB-64DAD620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Фурье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4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4" y="2049300"/>
            <a:ext cx="2917475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обсуждаем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lang="en-US"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# OTUS ML Advanced-2024-0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9</a:t>
            </a:r>
            <a:endParaRPr sz="15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BEE25-8D90-384A-B125-CE49EA4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308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27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791A6-4BCE-B34D-93FA-D6DDC3B38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2" t="10393" r="8951" b="7089"/>
          <a:stretch/>
        </p:blipFill>
        <p:spPr>
          <a:xfrm>
            <a:off x="808892" y="984738"/>
            <a:ext cx="7526215" cy="37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22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0928D-AFB1-E740-A784-4430F14F7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1" t="9834" r="8881" b="5411"/>
          <a:stretch/>
        </p:blipFill>
        <p:spPr>
          <a:xfrm>
            <a:off x="824878" y="937766"/>
            <a:ext cx="7494243" cy="38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04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6035B-8CD3-5F40-8C99-DBBBBE29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ряд меняется во времени?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BEA72-8B2A-FF47-BA0A-4C7D72C3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34" y="935936"/>
            <a:ext cx="6222068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66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6035B-8CD3-5F40-8C99-DBBBBE29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ряды разные, а спектры похожи?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F1D01-E0A1-5740-83C3-61C912E0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176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9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5F8D44-53AB-D644-BF3F-39930A47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r>
              <a:rPr lang="ru-RU" dirty="0"/>
              <a:t> анализ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60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45811-6668-404A-84E8-DE7A0E2CF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4" y="1227726"/>
            <a:ext cx="8003731" cy="33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27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1F18D-A58C-1A44-A239-617AEC5B7073}"/>
              </a:ext>
            </a:extLst>
          </p:cNvPr>
          <p:cNvSpPr txBox="1"/>
          <p:nvPr/>
        </p:nvSpPr>
        <p:spPr>
          <a:xfrm>
            <a:off x="500549" y="1185243"/>
            <a:ext cx="85205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u="none" strike="noStrike" dirty="0">
                <a:solidFill>
                  <a:schemeClr val="tx1"/>
                </a:solidFill>
                <a:effectLst/>
                <a:latin typeface="+mn-lt"/>
              </a:rPr>
              <a:t>Локализация во времени и частоте: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 В отличие от традиционного Фурье-анализа, который предоставляет информацию только о частотном составе сигнала,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вейвлет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-преобразования могут точно указать, в какой момент времени присутствуют различные частотные компоненты. Это делает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вейвлеты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 особенно полезными для анализа нестационарных или временных сигналов.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DABB2-8411-0047-8392-CFA26D8B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48" y="2306717"/>
            <a:ext cx="288000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C619D-8731-7D4F-BE3E-1D0EE285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48" y="2306717"/>
            <a:ext cx="28800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B218E-9830-9843-878F-195C3D942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48" y="2306717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47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5EE40-C83B-3C4E-A4D6-D3B2E77E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46" y="833916"/>
            <a:ext cx="28800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E97CDF-C9A0-B54A-B4EC-29614C1A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48" y="833916"/>
            <a:ext cx="2880000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0403B8-1425-994A-8644-3A9E2CBD2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50" y="833916"/>
            <a:ext cx="288000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10C408-4E8D-6645-83E3-6F15C4652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46" y="2967660"/>
            <a:ext cx="288000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E47A71-F4D6-0645-A16F-DB30C9FE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148" y="2967660"/>
            <a:ext cx="288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ED64BA-891F-8140-91AD-CA44D161F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150" y="2967660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58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>
                <a:latin typeface="Roboto"/>
                <a:ea typeface="Roboto"/>
                <a:cs typeface="Roboto"/>
                <a:sym typeface="Roboto"/>
              </a:rPr>
              <a:t>Подбор параметров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42512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92874" y="163880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</a:p>
        </p:txBody>
      </p:sp>
      <p:sp>
        <p:nvSpPr>
          <p:cNvPr id="190" name="Google Shape;190;p36"/>
          <p:cNvSpPr/>
          <p:nvPr/>
        </p:nvSpPr>
        <p:spPr>
          <a:xfrm>
            <a:off x="786525" y="2072089"/>
            <a:ext cx="3384900" cy="576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Что будем осваивать – 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4" y="2706071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Как будем осваивать -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Инструменты необходимые на курсе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4" y="440731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сможем после курса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cxnSpLocks/>
            <a:stCxn id="187" idx="1"/>
            <a:endCxn id="189" idx="1"/>
          </p:cNvCxnSpPr>
          <p:nvPr/>
        </p:nvCxnSpPr>
        <p:spPr>
          <a:xfrm rot="10800000" flipH="1" flipV="1">
            <a:off x="786524" y="1393625"/>
            <a:ext cx="6349" cy="433282"/>
          </a:xfrm>
          <a:prstGeom prst="curvedConnector3">
            <a:avLst>
              <a:gd name="adj1" fmla="val -36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6" y="1826907"/>
            <a:ext cx="6349" cy="533632"/>
          </a:xfrm>
          <a:prstGeom prst="curvedConnector3">
            <a:avLst>
              <a:gd name="adj1" fmla="val 37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2360539"/>
            <a:ext cx="1" cy="633982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3B91C7-0A28-CB48-8BB4-387724CD1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00" y="1274489"/>
            <a:ext cx="4445000" cy="3016724"/>
          </a:xfrm>
          <a:prstGeom prst="rect">
            <a:avLst/>
          </a:prstGeom>
        </p:spPr>
      </p:pic>
      <p:sp>
        <p:nvSpPr>
          <p:cNvPr id="24" name="Google Shape;192;p36">
            <a:extLst>
              <a:ext uri="{FF2B5EF4-FFF2-40B4-BE49-F238E27FC236}">
                <a16:creationId xmlns:a16="http://schemas.microsoft.com/office/drawing/2014/main" id="{D11D718B-8D24-5C4D-96A6-DA1111A3C82F}"/>
              </a:ext>
            </a:extLst>
          </p:cNvPr>
          <p:cNvSpPr/>
          <p:nvPr/>
        </p:nvSpPr>
        <p:spPr>
          <a:xfrm>
            <a:off x="786524" y="397403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tsfresh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auto feature generation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91;p36">
            <a:extLst>
              <a:ext uri="{FF2B5EF4-FFF2-40B4-BE49-F238E27FC236}">
                <a16:creationId xmlns:a16="http://schemas.microsoft.com/office/drawing/2014/main" id="{50621431-B589-D346-A64A-2D63D366F981}"/>
              </a:ext>
            </a:extLst>
          </p:cNvPr>
          <p:cNvSpPr/>
          <p:nvPr/>
        </p:nvSpPr>
        <p:spPr>
          <a:xfrm>
            <a:off x="792874" y="3340052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Fourier and wavelet transformation </a:t>
            </a:r>
            <a:endParaRPr lang="ru-RU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96;p36">
            <a:extLst>
              <a:ext uri="{FF2B5EF4-FFF2-40B4-BE49-F238E27FC236}">
                <a16:creationId xmlns:a16="http://schemas.microsoft.com/office/drawing/2014/main" id="{51D4F194-A9BA-3849-99A9-36EF1FD5051D}"/>
              </a:ext>
            </a:extLst>
          </p:cNvPr>
          <p:cNvCxnSpPr>
            <a:cxnSpLocks/>
            <a:stCxn id="191" idx="1"/>
            <a:endCxn id="25" idx="1"/>
          </p:cNvCxnSpPr>
          <p:nvPr/>
        </p:nvCxnSpPr>
        <p:spPr>
          <a:xfrm rot="10800000" flipH="1" flipV="1">
            <a:off x="786524" y="2994520"/>
            <a:ext cx="6350" cy="633981"/>
          </a:xfrm>
          <a:prstGeom prst="curvedConnector3">
            <a:avLst>
              <a:gd name="adj1" fmla="val -36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" name="Google Shape;196;p36">
            <a:extLst>
              <a:ext uri="{FF2B5EF4-FFF2-40B4-BE49-F238E27FC236}">
                <a16:creationId xmlns:a16="http://schemas.microsoft.com/office/drawing/2014/main" id="{1C2AE807-D8D6-6243-8575-58E6356E9913}"/>
              </a:ext>
            </a:extLst>
          </p:cNvPr>
          <p:cNvCxnSpPr>
            <a:cxnSpLocks/>
            <a:stCxn id="25" idx="1"/>
            <a:endCxn id="24" idx="1"/>
          </p:cNvCxnSpPr>
          <p:nvPr/>
        </p:nvCxnSpPr>
        <p:spPr>
          <a:xfrm rot="10800000" flipV="1">
            <a:off x="786524" y="3628501"/>
            <a:ext cx="6350" cy="533631"/>
          </a:xfrm>
          <a:prstGeom prst="curvedConnector3">
            <a:avLst>
              <a:gd name="adj1" fmla="val 37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Google Shape;196;p36">
            <a:extLst>
              <a:ext uri="{FF2B5EF4-FFF2-40B4-BE49-F238E27FC236}">
                <a16:creationId xmlns:a16="http://schemas.microsoft.com/office/drawing/2014/main" id="{392BAE92-218A-8648-BC4A-D0F558F2EAE5}"/>
              </a:ext>
            </a:extLst>
          </p:cNvPr>
          <p:cNvCxnSpPr>
            <a:cxnSpLocks/>
            <a:stCxn id="24" idx="1"/>
            <a:endCxn id="192" idx="1"/>
          </p:cNvCxnSpPr>
          <p:nvPr/>
        </p:nvCxnSpPr>
        <p:spPr>
          <a:xfrm rot="10800000" flipV="1">
            <a:off x="786524" y="4162133"/>
            <a:ext cx="12700" cy="43328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D59D2D-C30A-9B45-AFEF-B6AF3ADA55F3}"/>
              </a:ext>
            </a:extLst>
          </p:cNvPr>
          <p:cNvSpPr txBox="1"/>
          <p:nvPr/>
        </p:nvSpPr>
        <p:spPr>
          <a:xfrm>
            <a:off x="500549" y="1854738"/>
            <a:ext cx="3312694" cy="2876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/>
              <a:t>Автоматически извлекает 100 признаков из данных временного ряда, которые описывают как основные, так и сложные характеристики временного ряда (например количество пиков, среднее значение, максимум и минимум, статистика симметрии по обращению времени и </a:t>
            </a:r>
            <a:r>
              <a:rPr lang="ru-RU" sz="1600" dirty="0" err="1"/>
              <a:t>т.д</a:t>
            </a:r>
            <a:r>
              <a:rPr lang="ru-RU" sz="1600" dirty="0"/>
              <a:t>)</a:t>
            </a:r>
            <a:endParaRPr lang="en-T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DC1BC-1431-CC4B-9FE8-E7D55C9D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965" y="1077673"/>
            <a:ext cx="4898937" cy="31567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8FDFE43-9D55-6C4F-93F0-25B27FAF1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27" y="69172"/>
            <a:ext cx="2678349" cy="17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0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SFEL!">
            <a:extLst>
              <a:ext uri="{FF2B5EF4-FFF2-40B4-BE49-F238E27FC236}">
                <a16:creationId xmlns:a16="http://schemas.microsoft.com/office/drawing/2014/main" id="{3D607533-118B-BF4C-8532-0D435D7E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907" y="1822537"/>
            <a:ext cx="7384092" cy="317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B917E-94D3-534A-927C-080305C0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54655" cy="22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2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704" name="Google Shape;70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6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6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5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3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749" name="Google Shape;749;p113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750" name="Google Shape;750;p113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4086B244-0D79-564B-9701-EFD1FDA130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2A9C4-D4D4-8C44-88E9-4EE093D69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208;p48">
            <a:extLst>
              <a:ext uri="{FF2B5EF4-FFF2-40B4-BE49-F238E27FC236}">
                <a16:creationId xmlns:a16="http://schemas.microsoft.com/office/drawing/2014/main" id="{9C472D46-57DE-3346-8C23-7FDA53A246FD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0</a:t>
            </a:r>
            <a:r>
              <a:rPr lang="ru-RU" dirty="0"/>
              <a:t>4</a:t>
            </a:r>
            <a:r>
              <a:rPr lang="en-US" dirty="0"/>
              <a:t>.</a:t>
            </a:r>
            <a:r>
              <a:rPr lang="ru-RU" dirty="0"/>
              <a:t>10</a:t>
            </a:r>
            <a:r>
              <a:rPr lang="en-US" dirty="0"/>
              <a:t> - Unsupervised </a:t>
            </a:r>
            <a:r>
              <a:rPr lang="ru-RU" dirty="0"/>
              <a:t>подходы: Кластеризация временных рядов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05BE3577-3C7D-6A4A-9D22-01A0FF5B385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03" name="Google Shape;203;p37"/>
          <p:cNvGraphicFramePr/>
          <p:nvPr>
            <p:extLst>
              <p:ext uri="{D42A27DB-BD31-4B8C-83A1-F6EECF244321}">
                <p14:modId xmlns:p14="http://schemas.microsoft.com/office/powerpoint/2010/main" val="3724172136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будет устроено обучение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программу курса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Фурье 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вейвлет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преобразование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88834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библиотекой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tsfresh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753441"/>
                  </a:ext>
                </a:extLst>
              </a:tr>
            </a:tbl>
          </a:graphicData>
        </a:graphic>
      </p:graphicFrame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1066283288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общего понимания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Чтобы заложить основы для дальнейшего обучения на курсе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Разложить временной рад на компоненты и выполнить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wavelet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анализ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27398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Генерировать признаки с помощью библиотеки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tsfresh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047702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rgbClr val="FF9900"/>
                </a:solidFill>
              </a:rPr>
              <a:t>Мария Тихонова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/>
              <a:t>Senior Data</a:t>
            </a:r>
            <a:r>
              <a:rPr lang="ru-RU" sz="1200" b="1" dirty="0"/>
              <a:t> </a:t>
            </a:r>
            <a:r>
              <a:rPr lang="en-US" sz="1200" b="1" dirty="0"/>
              <a:t>Scientist </a:t>
            </a:r>
            <a:r>
              <a:rPr lang="en-US" sz="1200" b="1" dirty="0" err="1"/>
              <a:t>SberDevices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 err="1"/>
              <a:t>МехМат</a:t>
            </a:r>
            <a:r>
              <a:rPr lang="ru-RU" sz="1200" b="1" dirty="0"/>
              <a:t> МГУ</a:t>
            </a:r>
            <a:r>
              <a:rPr lang="en-US" sz="1200" b="1" dirty="0"/>
              <a:t>, PhD Computer Science</a:t>
            </a:r>
            <a:endParaRPr lang="ru-RU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Занимается обучением больших языковых моделей, а также их оценкой. Участвовала в создании </a:t>
            </a:r>
            <a:r>
              <a:rPr lang="ru-RU" sz="1200" dirty="0" err="1"/>
              <a:t>мультиязычной</a:t>
            </a:r>
            <a:r>
              <a:rPr lang="ru-RU" sz="1200" dirty="0"/>
              <a:t> нейросети </a:t>
            </a:r>
            <a:r>
              <a:rPr lang="en-US" sz="1200" dirty="0" err="1"/>
              <a:t>mGPT</a:t>
            </a:r>
            <a:r>
              <a:rPr lang="en-US" sz="1200" dirty="0"/>
              <a:t> </a:t>
            </a:r>
            <a:r>
              <a:rPr lang="ru-RU" sz="1200" dirty="0"/>
              <a:t>на 61 язык, первого русскоязычного </a:t>
            </a:r>
            <a:r>
              <a:rPr lang="ru-RU" sz="1200" dirty="0" err="1"/>
              <a:t>бенчмарк</a:t>
            </a:r>
            <a:r>
              <a:rPr lang="ru-RU" sz="1200" dirty="0"/>
              <a:t> для русского языка, а также в проекте </a:t>
            </a:r>
            <a:r>
              <a:rPr lang="en-US" sz="1200" dirty="0" err="1"/>
              <a:t>GigaChat</a:t>
            </a:r>
            <a:r>
              <a:rPr lang="en-US" sz="1200" dirty="0"/>
              <a:t>. </a:t>
            </a: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Преподает в Высшей Школе Экономики дисциплины по анализу данных, машинному обучению и </a:t>
            </a:r>
            <a:r>
              <a:rPr lang="en-US" sz="1200" dirty="0"/>
              <a:t>data science. 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1830" b="11830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22;p40">
            <a:extLst>
              <a:ext uri="{FF2B5EF4-FFF2-40B4-BE49-F238E27FC236}">
                <a16:creationId xmlns:a16="http://schemas.microsoft.com/office/drawing/2014/main" id="{E575E226-45E6-AE48-8B19-560BA1F78F51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  <p:extLst>
      <p:ext uri="{BB962C8B-B14F-4D97-AF65-F5344CB8AC3E}">
        <p14:creationId xmlns:p14="http://schemas.microsoft.com/office/powerpoint/2010/main" val="173388184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5400</TotalTime>
  <Words>1699</Words>
  <Application>Microsoft Macintosh PowerPoint</Application>
  <PresentationFormat>On-screen Show (16:9)</PresentationFormat>
  <Paragraphs>375</Paragraphs>
  <Slides>55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Apple Chancery</vt:lpstr>
      <vt:lpstr>Cambria Math</vt:lpstr>
      <vt:lpstr>Arial</vt:lpstr>
      <vt:lpstr>Menlo</vt:lpstr>
      <vt:lpstr>Google Sans</vt:lpstr>
      <vt:lpstr>Roboto</vt:lpstr>
      <vt:lpstr>Courier New</vt:lpstr>
      <vt:lpstr>Светлая тема</vt:lpstr>
      <vt:lpstr>Светлая тема</vt:lpstr>
      <vt:lpstr>ML Advanced Извлечение признаков.  Fourier и Wavelet transformation,  Automatic Feature generation - tsfresh</vt:lpstr>
      <vt:lpstr>Проверить, идет ли запись</vt:lpstr>
      <vt:lpstr>ML Advanced Извлечение признаков.  Fourier и Wavelet transformation,  Automatic Feature generation - tsfresh</vt:lpstr>
      <vt:lpstr>Правила вебинара</vt:lpstr>
      <vt:lpstr>Маршрут вебинара</vt:lpstr>
      <vt:lpstr>Цели вебинара</vt:lpstr>
      <vt:lpstr>Смысл</vt:lpstr>
      <vt:lpstr>Знакомство</vt:lpstr>
      <vt:lpstr>Команда курса</vt:lpstr>
      <vt:lpstr>Команда курса</vt:lpstr>
      <vt:lpstr>Команда курса</vt:lpstr>
      <vt:lpstr>Расскажите о себе</vt:lpstr>
      <vt:lpstr>Как подготовиться к обучению</vt:lpstr>
      <vt:lpstr>О курсе ML Advanced</vt:lpstr>
      <vt:lpstr>Карта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Как будем учиться?</vt:lpstr>
      <vt:lpstr>Отзывы</vt:lpstr>
      <vt:lpstr>Лайфхаки</vt:lpstr>
      <vt:lpstr>Мотивация</vt:lpstr>
      <vt:lpstr>Организационные вопросы</vt:lpstr>
      <vt:lpstr>Технические моменты</vt:lpstr>
      <vt:lpstr>Временной ряд</vt:lpstr>
      <vt:lpstr>Временной ряд</vt:lpstr>
      <vt:lpstr>Временной ряд</vt:lpstr>
      <vt:lpstr>Стационарный ряд</vt:lpstr>
      <vt:lpstr>Проверка на стационарность</vt:lpstr>
      <vt:lpstr>Проверка на стационарность</vt:lpstr>
      <vt:lpstr>Метрики</vt:lpstr>
      <vt:lpstr>Кросс-валидация временных рядов</vt:lpstr>
      <vt:lpstr>Разложение Фурье</vt:lpstr>
      <vt:lpstr>Разложение в ряд Фурье</vt:lpstr>
      <vt:lpstr>Разложение в ряд Фурье</vt:lpstr>
      <vt:lpstr>Разложение в ряд Фурье</vt:lpstr>
      <vt:lpstr>А если ряд меняется во времени?</vt:lpstr>
      <vt:lpstr>А если ряды разные, а спектры похожи?</vt:lpstr>
      <vt:lpstr>Вейвлет анализ</vt:lpstr>
      <vt:lpstr>Вейвлет</vt:lpstr>
      <vt:lpstr>Вейвлет</vt:lpstr>
      <vt:lpstr>Вейвлет</vt:lpstr>
      <vt:lpstr>Подбор параметров</vt:lpstr>
      <vt:lpstr>PowerPoint Presentation</vt:lpstr>
      <vt:lpstr>PowerPoint Presentation</vt:lpstr>
      <vt:lpstr>Вопросы?</vt:lpstr>
      <vt:lpstr>Практика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Kubernetes, контейнерная оркестрация</dc:title>
  <cp:lastModifiedBy>Стурейко Игорь Олегович</cp:lastModifiedBy>
  <cp:revision>73</cp:revision>
  <dcterms:modified xsi:type="dcterms:W3CDTF">2024-09-27T16:42:43Z</dcterms:modified>
</cp:coreProperties>
</file>